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79" r:id="rId2"/>
    <p:sldId id="282" r:id="rId3"/>
    <p:sldId id="274" r:id="rId4"/>
    <p:sldId id="285" r:id="rId5"/>
    <p:sldId id="281" r:id="rId6"/>
    <p:sldId id="289" r:id="rId7"/>
    <p:sldId id="290" r:id="rId8"/>
    <p:sldId id="273" r:id="rId9"/>
    <p:sldId id="275"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706" autoAdjust="0"/>
  </p:normalViewPr>
  <p:slideViewPr>
    <p:cSldViewPr snapToGrid="0">
      <p:cViewPr varScale="1">
        <p:scale>
          <a:sx n="59" d="100"/>
          <a:sy n="59" d="100"/>
        </p:scale>
        <p:origin x="888" y="8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12/22/2023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12/22/2023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a:p>
        </p:txBody>
      </p:sp>
    </p:spTree>
    <p:extLst>
      <p:ext uri="{BB962C8B-B14F-4D97-AF65-F5344CB8AC3E}">
        <p14:creationId xmlns:p14="http://schemas.microsoft.com/office/powerpoint/2010/main" val="290639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12/22/2023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12/22/2023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12/22/2023</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12/22/2023</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12/22/2023</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12/22/2023</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12/22/2023</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12/22/2023</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12/22/2023</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americasblood.org/statistics_guide/" TargetMode="External"/><Relationship Id="rId1" Type="http://schemas.openxmlformats.org/officeDocument/2006/relationships/slideLayout" Target="../slideLayouts/slideLayout2.xml"/><Relationship Id="rId5" Type="http://schemas.openxmlformats.org/officeDocument/2006/relationships/hyperlink" Target="https://www.redcrossblood.org/donate-blood/how-to-donate/how-blood-donations-help/blood-needs-blood-supply.html" TargetMode="External"/><Relationship Id="rId4" Type="http://schemas.openxmlformats.org/officeDocument/2006/relationships/hyperlink" Target="https://www.redcrossblood.org/donate-blood/blood-type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americasblood.org/statistics_guide/"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title"/>
          </p:nvPr>
        </p:nvSpPr>
        <p:spPr>
          <a:xfrm>
            <a:off x="7822751" y="482600"/>
            <a:ext cx="3961368" cy="635000"/>
          </a:xfrm>
        </p:spPr>
        <p:txBody>
          <a:bodyPr anchor="b">
            <a:normAutofit/>
          </a:bodyPr>
          <a:lstStyle/>
          <a:p>
            <a:r>
              <a:rPr lang="en-US" dirty="0"/>
              <a:t>Alternatives blood drive</a:t>
            </a:r>
          </a:p>
        </p:txBody>
      </p:sp>
      <p:pic>
        <p:nvPicPr>
          <p:cNvPr id="7" name="Picture 6" descr="A colorful squares with white text&#10;&#10;Description automatically generated">
            <a:extLst>
              <a:ext uri="{FF2B5EF4-FFF2-40B4-BE49-F238E27FC236}">
                <a16:creationId xmlns:a16="http://schemas.microsoft.com/office/drawing/2014/main" id="{E423D6D4-EC45-BA7A-B859-7E7C2E6592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584" y="727359"/>
            <a:ext cx="5240066" cy="1716121"/>
          </a:xfrm>
          <a:prstGeom prst="rect">
            <a:avLst/>
          </a:prstGeom>
          <a:noFill/>
        </p:spPr>
      </p:pic>
      <p:sp>
        <p:nvSpPr>
          <p:cNvPr id="12" name="Text Placeholder 3">
            <a:extLst>
              <a:ext uri="{FF2B5EF4-FFF2-40B4-BE49-F238E27FC236}">
                <a16:creationId xmlns:a16="http://schemas.microsoft.com/office/drawing/2014/main" id="{1127C903-961E-AE3B-86D4-ECF2FEA94E6A}"/>
              </a:ext>
            </a:extLst>
          </p:cNvPr>
          <p:cNvSpPr>
            <a:spLocks noGrp="1"/>
          </p:cNvSpPr>
          <p:nvPr>
            <p:ph type="body" sz="half" idx="2"/>
          </p:nvPr>
        </p:nvSpPr>
        <p:spPr>
          <a:xfrm>
            <a:off x="7751630" y="1813560"/>
            <a:ext cx="4287969" cy="4267200"/>
          </a:xfrm>
        </p:spPr>
        <p:txBody>
          <a:bodyPr/>
          <a:lstStyle/>
          <a:p>
            <a:pPr algn="ctr"/>
            <a:r>
              <a:rPr lang="en-US" dirty="0"/>
              <a:t>Dream Team</a:t>
            </a:r>
          </a:p>
        </p:txBody>
      </p:sp>
      <p:pic>
        <p:nvPicPr>
          <p:cNvPr id="9" name="Picture 8" descr="A logo with a colorful design&#10;&#10;Description automatically generated with medium confidence">
            <a:extLst>
              <a:ext uri="{FF2B5EF4-FFF2-40B4-BE49-F238E27FC236}">
                <a16:creationId xmlns:a16="http://schemas.microsoft.com/office/drawing/2014/main" id="{E4675197-6552-9B96-4844-D89136E95F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5400" y="3103880"/>
            <a:ext cx="3973537" cy="2086356"/>
          </a:xfrm>
          <a:prstGeom prst="rect">
            <a:avLst/>
          </a:prstGeom>
        </p:spPr>
      </p:pic>
      <p:pic>
        <p:nvPicPr>
          <p:cNvPr id="6" name="Picture 5" descr="A white rectangular sign with orange and black text&#10;&#10;Description automatically generated">
            <a:extLst>
              <a:ext uri="{FF2B5EF4-FFF2-40B4-BE49-F238E27FC236}">
                <a16:creationId xmlns:a16="http://schemas.microsoft.com/office/drawing/2014/main" id="{6907E7DD-8891-DDAD-C392-3D07170F76D7}"/>
              </a:ext>
            </a:extLst>
          </p:cNvPr>
          <p:cNvPicPr>
            <a:picLocks noChangeAspect="1"/>
          </p:cNvPicPr>
          <p:nvPr/>
        </p:nvPicPr>
        <p:blipFill>
          <a:blip r:embed="rId5"/>
          <a:stretch>
            <a:fillRect/>
          </a:stretch>
        </p:blipFill>
        <p:spPr>
          <a:xfrm>
            <a:off x="7989063" y="3667760"/>
            <a:ext cx="3628744" cy="2042160"/>
          </a:xfrm>
          <a:prstGeom prst="rect">
            <a:avLst/>
          </a:prstGeom>
        </p:spPr>
      </p:pic>
    </p:spTree>
    <p:extLst>
      <p:ext uri="{BB962C8B-B14F-4D97-AF65-F5344CB8AC3E}">
        <p14:creationId xmlns:p14="http://schemas.microsoft.com/office/powerpoint/2010/main" val="1149964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E3B9-38A9-E0E0-A94A-78157FA1FCFC}"/>
              </a:ext>
            </a:extLst>
          </p:cNvPr>
          <p:cNvSpPr>
            <a:spLocks noGrp="1"/>
          </p:cNvSpPr>
          <p:nvPr>
            <p:ph type="title"/>
          </p:nvPr>
        </p:nvSpPr>
        <p:spPr/>
        <p:txBody>
          <a:bodyPr/>
          <a:lstStyle/>
          <a:p>
            <a:r>
              <a:rPr lang="en-US" dirty="0"/>
              <a:t>Statistics</a:t>
            </a:r>
          </a:p>
        </p:txBody>
      </p:sp>
      <p:sp>
        <p:nvSpPr>
          <p:cNvPr id="5" name="TextBox 4">
            <a:extLst>
              <a:ext uri="{FF2B5EF4-FFF2-40B4-BE49-F238E27FC236}">
                <a16:creationId xmlns:a16="http://schemas.microsoft.com/office/drawing/2014/main" id="{3E1BB69B-EB09-89C9-180E-1EAD54CA436C}"/>
              </a:ext>
            </a:extLst>
          </p:cNvPr>
          <p:cNvSpPr txBox="1"/>
          <p:nvPr/>
        </p:nvSpPr>
        <p:spPr>
          <a:xfrm>
            <a:off x="438257" y="6243467"/>
            <a:ext cx="4998720" cy="461665"/>
          </a:xfrm>
          <a:prstGeom prst="rect">
            <a:avLst/>
          </a:prstGeom>
          <a:noFill/>
        </p:spPr>
        <p:txBody>
          <a:bodyPr wrap="square">
            <a:spAutoFit/>
          </a:bodyPr>
          <a:lstStyle/>
          <a:p>
            <a:r>
              <a:rPr lang="en-US" sz="1200" dirty="0">
                <a:hlinkClick r:id="rId2"/>
              </a:rPr>
              <a:t>U.S. Blood Donation Statistics and Public Messaging Guide - America's Blood Centers (americasblood.org)</a:t>
            </a:r>
            <a:endParaRPr lang="en-US" sz="1200" dirty="0"/>
          </a:p>
        </p:txBody>
      </p:sp>
      <p:pic>
        <p:nvPicPr>
          <p:cNvPr id="6" name="Content Placeholder 5" descr="A sign with text and numbers&#10;&#10;Description automatically generated">
            <a:extLst>
              <a:ext uri="{FF2B5EF4-FFF2-40B4-BE49-F238E27FC236}">
                <a16:creationId xmlns:a16="http://schemas.microsoft.com/office/drawing/2014/main" id="{DE8FEC82-E49E-7BC0-D2A4-A466EA2E172A}"/>
              </a:ext>
            </a:extLst>
          </p:cNvPr>
          <p:cNvPicPr>
            <a:picLocks noGrp="1" noChangeAspect="1"/>
          </p:cNvPicPr>
          <p:nvPr>
            <p:ph idx="1"/>
          </p:nvPr>
        </p:nvPicPr>
        <p:blipFill>
          <a:blip r:embed="rId3"/>
          <a:stretch>
            <a:fillRect/>
          </a:stretch>
        </p:blipFill>
        <p:spPr>
          <a:xfrm>
            <a:off x="4742978" y="1646238"/>
            <a:ext cx="6770044" cy="3810000"/>
          </a:xfrm>
        </p:spPr>
      </p:pic>
      <p:sp>
        <p:nvSpPr>
          <p:cNvPr id="8" name="TextBox 7">
            <a:extLst>
              <a:ext uri="{FF2B5EF4-FFF2-40B4-BE49-F238E27FC236}">
                <a16:creationId xmlns:a16="http://schemas.microsoft.com/office/drawing/2014/main" id="{AE2FFE47-42B0-4EA5-7DA5-21302E674DA1}"/>
              </a:ext>
            </a:extLst>
          </p:cNvPr>
          <p:cNvSpPr txBox="1"/>
          <p:nvPr/>
        </p:nvSpPr>
        <p:spPr>
          <a:xfrm>
            <a:off x="574040" y="2433467"/>
            <a:ext cx="3835400" cy="646331"/>
          </a:xfrm>
          <a:prstGeom prst="rect">
            <a:avLst/>
          </a:prstGeom>
          <a:noFill/>
        </p:spPr>
        <p:txBody>
          <a:bodyPr wrap="square">
            <a:spAutoFit/>
          </a:bodyPr>
          <a:lstStyle/>
          <a:p>
            <a:pPr algn="ctr"/>
            <a:r>
              <a:rPr lang="en-US" b="0" i="0" dirty="0">
                <a:solidFill>
                  <a:srgbClr val="333333"/>
                </a:solidFill>
                <a:effectLst/>
                <a:latin typeface="Open Sans" panose="020B0606030504020204" pitchFamily="34" charset="0"/>
              </a:rPr>
              <a:t>The </a:t>
            </a:r>
            <a:r>
              <a:rPr lang="en-US" b="0" i="0" u="none" strike="noStrike" dirty="0">
                <a:solidFill>
                  <a:srgbClr val="007BFF"/>
                </a:solidFill>
                <a:effectLst/>
                <a:latin typeface="Open Sans" panose="020B0606030504020204" pitchFamily="34" charset="0"/>
                <a:hlinkClick r:id="rId4"/>
              </a:rPr>
              <a:t>blood type</a:t>
            </a:r>
            <a:r>
              <a:rPr lang="en-US" b="0" i="0" dirty="0">
                <a:solidFill>
                  <a:srgbClr val="333333"/>
                </a:solidFill>
                <a:effectLst/>
                <a:latin typeface="Open Sans" panose="020B0606030504020204" pitchFamily="34" charset="0"/>
              </a:rPr>
              <a:t> most often requested by hospitals is type O.</a:t>
            </a:r>
            <a:endParaRPr lang="en-US" dirty="0"/>
          </a:p>
        </p:txBody>
      </p:sp>
      <p:sp>
        <p:nvSpPr>
          <p:cNvPr id="10" name="TextBox 9">
            <a:extLst>
              <a:ext uri="{FF2B5EF4-FFF2-40B4-BE49-F238E27FC236}">
                <a16:creationId xmlns:a16="http://schemas.microsoft.com/office/drawing/2014/main" id="{8C02563A-2791-1F5F-E4AB-ADE8D064B16C}"/>
              </a:ext>
            </a:extLst>
          </p:cNvPr>
          <p:cNvSpPr txBox="1"/>
          <p:nvPr/>
        </p:nvSpPr>
        <p:spPr>
          <a:xfrm>
            <a:off x="7076440" y="6335799"/>
            <a:ext cx="6106160" cy="276999"/>
          </a:xfrm>
          <a:prstGeom prst="rect">
            <a:avLst/>
          </a:prstGeom>
          <a:noFill/>
        </p:spPr>
        <p:txBody>
          <a:bodyPr wrap="square">
            <a:spAutoFit/>
          </a:bodyPr>
          <a:lstStyle/>
          <a:p>
            <a:r>
              <a:rPr lang="en-US" sz="1200" dirty="0">
                <a:hlinkClick r:id="rId5"/>
              </a:rPr>
              <a:t>Facts About Blood Supply In The U.S. | Red Cross Blood Services</a:t>
            </a:r>
            <a:endParaRPr lang="en-US" sz="1200" dirty="0"/>
          </a:p>
        </p:txBody>
      </p:sp>
      <p:sp>
        <p:nvSpPr>
          <p:cNvPr id="12" name="TextBox 11">
            <a:extLst>
              <a:ext uri="{FF2B5EF4-FFF2-40B4-BE49-F238E27FC236}">
                <a16:creationId xmlns:a16="http://schemas.microsoft.com/office/drawing/2014/main" id="{0423D4D4-C54E-77AF-823F-41E5315D206B}"/>
              </a:ext>
            </a:extLst>
          </p:cNvPr>
          <p:cNvSpPr txBox="1"/>
          <p:nvPr/>
        </p:nvSpPr>
        <p:spPr>
          <a:xfrm>
            <a:off x="777240" y="3633861"/>
            <a:ext cx="3632200" cy="1477328"/>
          </a:xfrm>
          <a:prstGeom prst="rect">
            <a:avLst/>
          </a:prstGeom>
          <a:noFill/>
        </p:spPr>
        <p:txBody>
          <a:bodyPr wrap="square">
            <a:spAutoFit/>
          </a:bodyPr>
          <a:lstStyle/>
          <a:p>
            <a:r>
              <a:rPr lang="en-US" b="0" i="0" dirty="0">
                <a:solidFill>
                  <a:srgbClr val="333333"/>
                </a:solidFill>
                <a:effectLst/>
                <a:latin typeface="Open Sans" panose="020B0606030504020204" pitchFamily="34" charset="0"/>
              </a:rPr>
              <a:t>About 45% of people in the U.S. have Group O (positive or negative) blood; the proportion is higher among Hispanics (57%) and African Americans (51%).</a:t>
            </a:r>
            <a:endParaRPr lang="en-US" dirty="0"/>
          </a:p>
        </p:txBody>
      </p:sp>
    </p:spTree>
    <p:extLst>
      <p:ext uri="{BB962C8B-B14F-4D97-AF65-F5344CB8AC3E}">
        <p14:creationId xmlns:p14="http://schemas.microsoft.com/office/powerpoint/2010/main" val="2323187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WHO IS VERSITI?</a:t>
            </a:r>
          </a:p>
        </p:txBody>
      </p:sp>
      <p:sp>
        <p:nvSpPr>
          <p:cNvPr id="14" name="Content Placeholder 13"/>
          <p:cNvSpPr>
            <a:spLocks noGrp="1"/>
          </p:cNvSpPr>
          <p:nvPr>
            <p:ph idx="1"/>
          </p:nvPr>
        </p:nvSpPr>
        <p:spPr/>
        <p:txBody>
          <a:bodyPr/>
          <a:lstStyle/>
          <a:p>
            <a:pPr algn="l"/>
            <a:r>
              <a:rPr lang="en-US" b="0" i="0" dirty="0" err="1">
                <a:solidFill>
                  <a:srgbClr val="FF0000"/>
                </a:solidFill>
                <a:effectLst/>
                <a:latin typeface="Open Sans" panose="020B0606030504020204" pitchFamily="34" charset="0"/>
              </a:rPr>
              <a:t>Versiti</a:t>
            </a:r>
            <a:r>
              <a:rPr lang="en-US" b="0" i="0" dirty="0">
                <a:effectLst/>
                <a:latin typeface="Open Sans" panose="020B0606030504020204" pitchFamily="34" charset="0"/>
              </a:rPr>
              <a:t> is a fusion of donors, scientific curiosity and precision medicine that recognizes the gifts of blood and life are precious. We are home to the world-renowned </a:t>
            </a:r>
            <a:r>
              <a:rPr lang="en-US" b="0" i="0" dirty="0" err="1">
                <a:effectLst/>
                <a:latin typeface="Open Sans" panose="020B0606030504020204" pitchFamily="34" charset="0"/>
              </a:rPr>
              <a:t>Versiti</a:t>
            </a:r>
            <a:r>
              <a:rPr lang="en-US" b="0" i="0" dirty="0">
                <a:effectLst/>
                <a:latin typeface="Open Sans" panose="020B0606030504020204" pitchFamily="34" charset="0"/>
              </a:rPr>
              <a:t> Blood Research Institute, we enable lifesaving gifts from our donors, and we provide the science behind the medicine through </a:t>
            </a:r>
            <a:r>
              <a:rPr lang="en-US" b="0" i="0" dirty="0" err="1">
                <a:effectLst/>
                <a:latin typeface="Open Sans" panose="020B0606030504020204" pitchFamily="34" charset="0"/>
              </a:rPr>
              <a:t>Versiti's</a:t>
            </a:r>
            <a:r>
              <a:rPr lang="en-US" b="0" i="0" dirty="0">
                <a:effectLst/>
                <a:latin typeface="Open Sans" panose="020B0606030504020204" pitchFamily="34" charset="0"/>
              </a:rPr>
              <a:t> diagnostic laboratories. </a:t>
            </a:r>
            <a:r>
              <a:rPr lang="en-US" b="0" i="0" dirty="0" err="1">
                <a:effectLst/>
                <a:latin typeface="Open Sans" panose="020B0606030504020204" pitchFamily="34" charset="0"/>
              </a:rPr>
              <a:t>Versiti</a:t>
            </a:r>
            <a:r>
              <a:rPr lang="en-US" b="0" i="0" dirty="0">
                <a:effectLst/>
                <a:latin typeface="Open Sans" panose="020B0606030504020204" pitchFamily="34" charset="0"/>
              </a:rPr>
              <a:t> is a 501(c)(3) nonprofit organization.</a:t>
            </a:r>
          </a:p>
          <a:p>
            <a:pPr algn="l"/>
            <a:r>
              <a:rPr lang="en-US" b="0" i="0" dirty="0">
                <a:effectLst/>
                <a:latin typeface="Open Sans" panose="020B0606030504020204" pitchFamily="34" charset="0"/>
              </a:rPr>
              <a:t>We are on a mission of service to improve patient outcomes, to advance the field of personalized medicine, and to strengthen the health of communities everywhere. We make discoveries that contribute to better patient care. And we are a beacon of hope, care and innovation in the communities we call home.</a:t>
            </a:r>
          </a:p>
        </p:txBody>
      </p:sp>
    </p:spTree>
    <p:extLst>
      <p:ext uri="{BB962C8B-B14F-4D97-AF65-F5344CB8AC3E}">
        <p14:creationId xmlns:p14="http://schemas.microsoft.com/office/powerpoint/2010/main" val="2955171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B56E9-B161-6FC2-557B-E6DB96FC57F3}"/>
              </a:ext>
            </a:extLst>
          </p:cNvPr>
          <p:cNvSpPr>
            <a:spLocks noGrp="1"/>
          </p:cNvSpPr>
          <p:nvPr>
            <p:ph type="ctrTitle"/>
          </p:nvPr>
        </p:nvSpPr>
        <p:spPr>
          <a:xfrm>
            <a:off x="1293845" y="609600"/>
            <a:ext cx="9604310" cy="4997986"/>
          </a:xfrm>
        </p:spPr>
        <p:txBody>
          <a:bodyPr>
            <a:normAutofit fontScale="90000"/>
          </a:bodyPr>
          <a:lstStyle/>
          <a:p>
            <a:pPr algn="ctr"/>
            <a:r>
              <a:rPr lang="en-US" sz="4000" i="0" dirty="0" err="1">
                <a:effectLst/>
                <a:latin typeface="Bariol"/>
              </a:rPr>
              <a:t>Versiti</a:t>
            </a:r>
            <a:r>
              <a:rPr lang="en-US" sz="4000" i="0" dirty="0">
                <a:effectLst/>
                <a:latin typeface="Bariol"/>
              </a:rPr>
              <a:t> Blood Center of Illinois</a:t>
            </a:r>
            <a:br>
              <a:rPr lang="en-US" sz="4000" i="0" dirty="0">
                <a:effectLst/>
                <a:latin typeface="Bariol"/>
              </a:rPr>
            </a:br>
            <a:br>
              <a:rPr lang="en-US" sz="3600" b="0" i="0" dirty="0">
                <a:effectLst/>
                <a:latin typeface="Bariol"/>
              </a:rPr>
            </a:br>
            <a:r>
              <a:rPr lang="en-US" sz="3600" b="0" i="0" dirty="0">
                <a:effectLst/>
                <a:latin typeface="Open Sans" panose="020B0606030504020204" pitchFamily="34" charset="0"/>
              </a:rPr>
              <a:t>Founded in 1943</a:t>
            </a:r>
            <a:br>
              <a:rPr lang="en-US" sz="4000" b="0" i="0" dirty="0">
                <a:effectLst/>
                <a:latin typeface="Open Sans" panose="020B0606030504020204" pitchFamily="34" charset="0"/>
              </a:rPr>
            </a:br>
            <a:br>
              <a:rPr lang="en-US" sz="4000" b="0" i="0" dirty="0">
                <a:effectLst/>
                <a:latin typeface="Open Sans" panose="020B0606030504020204" pitchFamily="34" charset="0"/>
              </a:rPr>
            </a:br>
            <a:r>
              <a:rPr lang="en-US" sz="4000" b="0" i="0" dirty="0">
                <a:effectLst/>
                <a:latin typeface="Open Sans" panose="020B0606030504020204" pitchFamily="34" charset="0"/>
              </a:rPr>
              <a:t>Based in Aurora, </a:t>
            </a:r>
            <a:r>
              <a:rPr lang="en-US" sz="4000" b="0" i="0" dirty="0" err="1">
                <a:effectLst/>
                <a:latin typeface="Open Sans" panose="020B0606030504020204" pitchFamily="34" charset="0"/>
              </a:rPr>
              <a:t>Versiti</a:t>
            </a:r>
            <a:r>
              <a:rPr lang="en-US" sz="4000" b="0" i="0" dirty="0">
                <a:effectLst/>
                <a:latin typeface="Open Sans" panose="020B0606030504020204" pitchFamily="34" charset="0"/>
              </a:rPr>
              <a:t> Blood Center of Illinois serves </a:t>
            </a:r>
            <a:r>
              <a:rPr lang="en-US" sz="4000" i="0" dirty="0">
                <a:effectLst/>
                <a:latin typeface="Open Sans" panose="020B0606030504020204" pitchFamily="34" charset="0"/>
              </a:rPr>
              <a:t>63 hospitals </a:t>
            </a:r>
            <a:r>
              <a:rPr lang="en-US" sz="4000" b="0" i="0" dirty="0">
                <a:effectLst/>
                <a:latin typeface="Open Sans" panose="020B0606030504020204" pitchFamily="34" charset="0"/>
              </a:rPr>
              <a:t>in a 12-county area in Chicagoland and Northwest Indiana, </a:t>
            </a:r>
            <a:r>
              <a:rPr lang="en-US" sz="4000" i="0" dirty="0">
                <a:effectLst/>
                <a:latin typeface="Open Sans" panose="020B0606030504020204" pitchFamily="34" charset="0"/>
              </a:rPr>
              <a:t>collecting more than 155,000 units of blood annually</a:t>
            </a:r>
            <a:r>
              <a:rPr lang="en-US" sz="4000" b="0" i="0" dirty="0">
                <a:effectLst/>
                <a:latin typeface="Open Sans" panose="020B0606030504020204" pitchFamily="34" charset="0"/>
              </a:rPr>
              <a:t>.</a:t>
            </a:r>
            <a:br>
              <a:rPr lang="en-US" b="0" i="0" dirty="0">
                <a:solidFill>
                  <a:srgbClr val="787878"/>
                </a:solidFill>
                <a:effectLst/>
                <a:latin typeface="Open Sans" panose="020B0606030504020204" pitchFamily="34" charset="0"/>
              </a:rPr>
            </a:br>
            <a:endParaRPr lang="en-US" dirty="0"/>
          </a:p>
        </p:txBody>
      </p:sp>
      <p:pic>
        <p:nvPicPr>
          <p:cNvPr id="4" name="Picture 3" descr="A logo with a colorful design&#10;&#10;Description automatically generated with medium confidence">
            <a:extLst>
              <a:ext uri="{FF2B5EF4-FFF2-40B4-BE49-F238E27FC236}">
                <a16:creationId xmlns:a16="http://schemas.microsoft.com/office/drawing/2014/main" id="{78E0869C-BB70-275E-22D1-B6EC7A7E5F5F}"/>
              </a:ext>
            </a:extLst>
          </p:cNvPr>
          <p:cNvPicPr>
            <a:picLocks noChangeAspect="1"/>
          </p:cNvPicPr>
          <p:nvPr/>
        </p:nvPicPr>
        <p:blipFill>
          <a:blip r:embed="rId2"/>
          <a:stretch>
            <a:fillRect/>
          </a:stretch>
        </p:blipFill>
        <p:spPr>
          <a:xfrm>
            <a:off x="4757928" y="5493004"/>
            <a:ext cx="2432304" cy="1277112"/>
          </a:xfrm>
          <a:prstGeom prst="rect">
            <a:avLst/>
          </a:prstGeom>
        </p:spPr>
      </p:pic>
    </p:spTree>
    <p:extLst>
      <p:ext uri="{BB962C8B-B14F-4D97-AF65-F5344CB8AC3E}">
        <p14:creationId xmlns:p14="http://schemas.microsoft.com/office/powerpoint/2010/main" val="3971952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a:t>Objectives</a:t>
            </a:r>
          </a:p>
        </p:txBody>
      </p:sp>
      <p:sp>
        <p:nvSpPr>
          <p:cNvPr id="14" name="Content Placeholder 13"/>
          <p:cNvSpPr>
            <a:spLocks noGrp="1"/>
          </p:cNvSpPr>
          <p:nvPr>
            <p:ph idx="1"/>
          </p:nvPr>
        </p:nvSpPr>
        <p:spPr/>
        <p:txBody>
          <a:bodyPr>
            <a:normAutofit fontScale="92500" lnSpcReduction="10000"/>
          </a:bodyPr>
          <a:lstStyle/>
          <a:p>
            <a:r>
              <a:rPr lang="en-US" b="1" i="0" dirty="0">
                <a:solidFill>
                  <a:srgbClr val="FF0000"/>
                </a:solidFill>
                <a:effectLst/>
                <a:latin typeface="+mj-lt"/>
              </a:rPr>
              <a:t>Contribute to the Community: </a:t>
            </a:r>
            <a:r>
              <a:rPr lang="en-US" b="0" i="0" dirty="0">
                <a:solidFill>
                  <a:srgbClr val="222222"/>
                </a:solidFill>
                <a:effectLst/>
                <a:latin typeface="+mj-lt"/>
              </a:rPr>
              <a:t>By organizing a blood drive, we can provide a </a:t>
            </a:r>
            <a:r>
              <a:rPr lang="en-US" b="0" i="0" dirty="0">
                <a:effectLst/>
                <a:latin typeface="+mj-lt"/>
              </a:rPr>
              <a:t>platform for employees to give back to the community in a way that directly impacts lives.</a:t>
            </a:r>
          </a:p>
          <a:p>
            <a:r>
              <a:rPr lang="en-US" b="1" i="0" dirty="0">
                <a:solidFill>
                  <a:srgbClr val="FF0000"/>
                </a:solidFill>
                <a:effectLst/>
                <a:latin typeface="+mj-lt"/>
              </a:rPr>
              <a:t>Employee Engagement: </a:t>
            </a:r>
            <a:r>
              <a:rPr lang="en-US" b="0" i="0" dirty="0">
                <a:effectLst/>
                <a:latin typeface="+mj-lt"/>
              </a:rPr>
              <a:t>The blood drive will encourage a sense of unity and camaraderie among our employees as they come together for a common cause. It will boost morale and team spirit.</a:t>
            </a:r>
          </a:p>
          <a:p>
            <a:r>
              <a:rPr lang="en-US" b="1" i="0" dirty="0">
                <a:solidFill>
                  <a:srgbClr val="FF0000"/>
                </a:solidFill>
                <a:effectLst/>
                <a:latin typeface="+mj-lt"/>
              </a:rPr>
              <a:t>Education and Awareness</a:t>
            </a:r>
            <a:r>
              <a:rPr lang="en-US" b="0" i="0" dirty="0">
                <a:solidFill>
                  <a:srgbClr val="FF0000"/>
                </a:solidFill>
                <a:effectLst/>
                <a:latin typeface="+mj-lt"/>
              </a:rPr>
              <a:t>: </a:t>
            </a:r>
            <a:r>
              <a:rPr lang="en-US" b="0" i="0" dirty="0">
                <a:effectLst/>
                <a:latin typeface="+mj-lt"/>
              </a:rPr>
              <a:t>Blood drives provide opportunities for education about blood donation, its importance, and the medical processes involved. Nonprofits can use these events to raise awareness about specific health conditions that require blood transfusions and dispel myths and misconceptions about blood donation.</a:t>
            </a:r>
          </a:p>
          <a:p>
            <a:r>
              <a:rPr lang="en-US" b="1" i="0" dirty="0">
                <a:solidFill>
                  <a:srgbClr val="FF0000"/>
                </a:solidFill>
                <a:effectLst/>
                <a:latin typeface="+mj-lt"/>
              </a:rPr>
              <a:t>Public Health</a:t>
            </a:r>
            <a:r>
              <a:rPr lang="en-US" b="0" i="0" dirty="0">
                <a:solidFill>
                  <a:srgbClr val="FF0000"/>
                </a:solidFill>
                <a:effectLst/>
                <a:latin typeface="+mj-lt"/>
              </a:rPr>
              <a:t>: </a:t>
            </a:r>
            <a:r>
              <a:rPr lang="en-US" b="0" i="0" dirty="0">
                <a:solidFill>
                  <a:srgbClr val="374151"/>
                </a:solidFill>
                <a:effectLst/>
                <a:latin typeface="+mj-lt"/>
              </a:rPr>
              <a:t>Blood drives contribute to public health initiatives by preventing blood shortages. When hospitals have access to an ample supply of blood, they can provide proper medical care without delays caused by shortages.</a:t>
            </a:r>
            <a:endParaRPr lang="en-US" b="0" i="0" dirty="0">
              <a:effectLst/>
              <a:latin typeface="+mj-lt"/>
            </a:endParaRPr>
          </a:p>
        </p:txBody>
      </p:sp>
    </p:spTree>
    <p:extLst>
      <p:ext uri="{BB962C8B-B14F-4D97-AF65-F5344CB8AC3E}">
        <p14:creationId xmlns:p14="http://schemas.microsoft.com/office/powerpoint/2010/main" val="2246468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a:t>
            </a:r>
          </a:p>
        </p:txBody>
      </p:sp>
      <p:sp>
        <p:nvSpPr>
          <p:cNvPr id="4" name="Content Placeholder 3"/>
          <p:cNvSpPr>
            <a:spLocks noGrp="1"/>
          </p:cNvSpPr>
          <p:nvPr>
            <p:ph sz="half" idx="2"/>
          </p:nvPr>
        </p:nvSpPr>
        <p:spPr>
          <a:xfrm>
            <a:off x="1168400" y="1995713"/>
            <a:ext cx="10038080" cy="3287487"/>
          </a:xfrm>
        </p:spPr>
        <p:txBody>
          <a:bodyPr>
            <a:normAutofit/>
          </a:bodyPr>
          <a:lstStyle/>
          <a:p>
            <a:r>
              <a:rPr lang="en-US" b="0" i="0" dirty="0">
                <a:solidFill>
                  <a:srgbClr val="222222"/>
                </a:solidFill>
                <a:effectLst/>
                <a:latin typeface="+mj-lt"/>
              </a:rPr>
              <a:t>It’s F-R-E-E!</a:t>
            </a:r>
          </a:p>
          <a:p>
            <a:r>
              <a:rPr lang="en-US" b="0" i="0" dirty="0">
                <a:solidFill>
                  <a:srgbClr val="222222"/>
                </a:solidFill>
                <a:effectLst/>
                <a:latin typeface="+mj-lt"/>
              </a:rPr>
              <a:t>Blood donation is a crucial aspect of healthcare, saving millions of lives every year. Unfortunately, blood shortages are a persistent concern for medical institutions, and our involvement can make a significant impact. As a leading organization known for our dedication to employee welfare and community engagement, hosting a blood drive is an opportunity to reinforce our values and actively participate in a lifesaving endeavor.</a:t>
            </a:r>
          </a:p>
          <a:p>
            <a:r>
              <a:rPr lang="en-US" b="0" i="0" dirty="0">
                <a:effectLst/>
                <a:latin typeface="+mj-lt"/>
              </a:rPr>
              <a:t>Hosting a blood drive brings our entire staff together because there is an opportunity to rally around a</a:t>
            </a:r>
            <a:r>
              <a:rPr lang="en-US" dirty="0">
                <a:latin typeface="+mj-lt"/>
              </a:rPr>
              <a:t>n </a:t>
            </a:r>
            <a:r>
              <a:rPr lang="en-US" b="0" i="0" dirty="0">
                <a:effectLst/>
                <a:latin typeface="+mj-lt"/>
              </a:rPr>
              <a:t>important community cause.</a:t>
            </a:r>
          </a:p>
          <a:p>
            <a:endParaRPr lang="en-US" dirty="0">
              <a:latin typeface="+mj-lt"/>
            </a:endParaRPr>
          </a:p>
        </p:txBody>
      </p:sp>
    </p:spTree>
    <p:extLst>
      <p:ext uri="{BB962C8B-B14F-4D97-AF65-F5344CB8AC3E}">
        <p14:creationId xmlns:p14="http://schemas.microsoft.com/office/powerpoint/2010/main" val="4127292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impacts our youth! </a:t>
            </a:r>
          </a:p>
        </p:txBody>
      </p:sp>
      <p:sp>
        <p:nvSpPr>
          <p:cNvPr id="4" name="Content Placeholder 3"/>
          <p:cNvSpPr>
            <a:spLocks noGrp="1"/>
          </p:cNvSpPr>
          <p:nvPr>
            <p:ph sz="half" idx="2"/>
          </p:nvPr>
        </p:nvSpPr>
        <p:spPr>
          <a:xfrm>
            <a:off x="1076960" y="1883953"/>
            <a:ext cx="10038080" cy="4252687"/>
          </a:xfrm>
        </p:spPr>
        <p:txBody>
          <a:bodyPr>
            <a:normAutofit fontScale="25000" lnSpcReduction="20000"/>
          </a:bodyPr>
          <a:lstStyle/>
          <a:p>
            <a:pPr marL="0" indent="0" algn="ctr">
              <a:lnSpc>
                <a:spcPct val="120000"/>
              </a:lnSpc>
              <a:buNone/>
            </a:pPr>
            <a:r>
              <a:rPr lang="en-US" sz="6400" b="0" i="0" dirty="0">
                <a:effectLst/>
                <a:latin typeface="+mj-lt"/>
              </a:rPr>
              <a:t>Blood shortages can have significant effects on Black and Brown youth, as these communities often face unique challenges and disparities in healthcare access. Here's how blood shortages can impact Black and Brown youth:</a:t>
            </a:r>
          </a:p>
          <a:p>
            <a:pPr marL="457200" indent="-457200" algn="ctr">
              <a:lnSpc>
                <a:spcPct val="120000"/>
              </a:lnSpc>
              <a:buAutoNum type="arabicPeriod"/>
            </a:pPr>
            <a:r>
              <a:rPr lang="en-US" sz="6400" b="1" i="0" dirty="0">
                <a:solidFill>
                  <a:srgbClr val="FF0000"/>
                </a:solidFill>
                <a:effectLst/>
                <a:latin typeface="+mj-lt"/>
              </a:rPr>
              <a:t>Sickle Cell Disease</a:t>
            </a:r>
            <a:r>
              <a:rPr lang="en-US" sz="6400" b="0" i="0" dirty="0">
                <a:solidFill>
                  <a:srgbClr val="FF0000"/>
                </a:solidFill>
                <a:effectLst/>
                <a:latin typeface="+mj-lt"/>
              </a:rPr>
              <a:t>: </a:t>
            </a:r>
            <a:r>
              <a:rPr lang="en-US" sz="6400" b="0" i="0" dirty="0">
                <a:effectLst/>
                <a:latin typeface="+mj-lt"/>
              </a:rPr>
              <a:t>African Americans are disproportionately affected by sickle cell disease, a genetic blood disorder that causes red blood cells to become misshapen and break down, leading to anemia and other health complications. Regular blood transfusions are often necessary to manage the condition. Blood shortages can make it challenging to provide timely and sufficient transfusions for individuals with sickle cell disease, potentially worsening their health outcomes.</a:t>
            </a:r>
          </a:p>
          <a:p>
            <a:pPr algn="l">
              <a:lnSpc>
                <a:spcPct val="120000"/>
              </a:lnSpc>
              <a:buFont typeface="+mj-lt"/>
              <a:buAutoNum type="arabicPeriod"/>
            </a:pPr>
            <a:r>
              <a:rPr lang="en-US" sz="6400" b="1" i="0" dirty="0">
                <a:solidFill>
                  <a:srgbClr val="FF0000"/>
                </a:solidFill>
                <a:effectLst/>
                <a:latin typeface="+mj-lt"/>
              </a:rPr>
              <a:t>Delayed Medical Care</a:t>
            </a:r>
            <a:r>
              <a:rPr lang="en-US" sz="6400" b="0" i="0" dirty="0">
                <a:solidFill>
                  <a:srgbClr val="FF0000"/>
                </a:solidFill>
                <a:effectLst/>
                <a:latin typeface="+mj-lt"/>
              </a:rPr>
              <a:t>: </a:t>
            </a:r>
            <a:r>
              <a:rPr lang="en-US" sz="6400" b="0" i="0" dirty="0">
                <a:effectLst/>
                <a:latin typeface="+mj-lt"/>
              </a:rPr>
              <a:t>Black and Brown youth might experience delays in receiving necessary medical care due to blood shortages. This can affect their ability to undergo surgeries, recover from injuries, and manage chronic conditions, ultimately impacting their overall health and well-being.</a:t>
            </a:r>
          </a:p>
          <a:p>
            <a:pPr algn="l">
              <a:lnSpc>
                <a:spcPct val="120000"/>
              </a:lnSpc>
              <a:buFont typeface="+mj-lt"/>
              <a:buAutoNum type="arabicPeriod"/>
            </a:pPr>
            <a:r>
              <a:rPr lang="en-US" sz="6400" b="1" i="0" dirty="0">
                <a:solidFill>
                  <a:srgbClr val="FF0000"/>
                </a:solidFill>
                <a:effectLst/>
                <a:latin typeface="+mj-lt"/>
              </a:rPr>
              <a:t>Disparities in Access</a:t>
            </a:r>
            <a:r>
              <a:rPr lang="en-US" sz="6400" b="0" i="0" dirty="0">
                <a:solidFill>
                  <a:srgbClr val="FF0000"/>
                </a:solidFill>
                <a:effectLst/>
                <a:latin typeface="+mj-lt"/>
              </a:rPr>
              <a:t>: </a:t>
            </a:r>
            <a:r>
              <a:rPr lang="en-US" sz="6400" b="0" i="0" dirty="0">
                <a:effectLst/>
                <a:latin typeface="+mj-lt"/>
              </a:rPr>
              <a:t>Historically, communities of color, including Black and Brown communities, have faced barriers to accessing quality healthcare. Blood shortages can exacerbate these disparities, leading to unequal access to life-saving treatments and interventions for youth in these communities.</a:t>
            </a:r>
          </a:p>
          <a:p>
            <a:pPr marL="457200" indent="-457200" algn="ctr">
              <a:lnSpc>
                <a:spcPct val="120000"/>
              </a:lnSpc>
              <a:buAutoNum type="arabicPeriod"/>
            </a:pPr>
            <a:endParaRPr lang="en-US" dirty="0">
              <a:latin typeface="+mj-lt"/>
            </a:endParaRPr>
          </a:p>
        </p:txBody>
      </p:sp>
    </p:spTree>
    <p:extLst>
      <p:ext uri="{BB962C8B-B14F-4D97-AF65-F5344CB8AC3E}">
        <p14:creationId xmlns:p14="http://schemas.microsoft.com/office/powerpoint/2010/main" val="1549445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impacts our youth! </a:t>
            </a:r>
          </a:p>
        </p:txBody>
      </p:sp>
      <p:sp>
        <p:nvSpPr>
          <p:cNvPr id="4" name="Content Placeholder 3"/>
          <p:cNvSpPr>
            <a:spLocks noGrp="1"/>
          </p:cNvSpPr>
          <p:nvPr>
            <p:ph sz="half" idx="2"/>
          </p:nvPr>
        </p:nvSpPr>
        <p:spPr>
          <a:xfrm>
            <a:off x="1076960" y="1646238"/>
            <a:ext cx="10038080" cy="4165282"/>
          </a:xfrm>
        </p:spPr>
        <p:txBody>
          <a:bodyPr>
            <a:normAutofit fontScale="25000" lnSpcReduction="20000"/>
          </a:bodyPr>
          <a:lstStyle/>
          <a:p>
            <a:pPr marL="0" indent="0" algn="ctr">
              <a:lnSpc>
                <a:spcPct val="120000"/>
              </a:lnSpc>
              <a:buNone/>
            </a:pPr>
            <a:endParaRPr lang="en-US" sz="6400" b="0" i="0" dirty="0">
              <a:effectLst/>
              <a:latin typeface="+mj-lt"/>
            </a:endParaRPr>
          </a:p>
          <a:p>
            <a:pPr algn="l">
              <a:lnSpc>
                <a:spcPct val="120000"/>
              </a:lnSpc>
              <a:buFont typeface="+mj-lt"/>
              <a:buAutoNum type="arabicPeriod"/>
            </a:pPr>
            <a:r>
              <a:rPr lang="en-US" sz="6600" b="1" i="0" dirty="0">
                <a:solidFill>
                  <a:srgbClr val="FF0000"/>
                </a:solidFill>
                <a:effectLst/>
                <a:latin typeface="+mj-lt"/>
              </a:rPr>
              <a:t>Representation in Donor Pool</a:t>
            </a:r>
            <a:r>
              <a:rPr lang="en-US" sz="6600" b="0" i="0" dirty="0">
                <a:solidFill>
                  <a:srgbClr val="FF0000"/>
                </a:solidFill>
                <a:effectLst/>
                <a:latin typeface="+mj-lt"/>
              </a:rPr>
              <a:t>: </a:t>
            </a:r>
            <a:r>
              <a:rPr lang="en-US" sz="6600" b="0" i="0" dirty="0">
                <a:effectLst/>
                <a:latin typeface="+mj-lt"/>
              </a:rPr>
              <a:t>Ensuring diversity within the blood donor pool is essential for matching blood products with the needs of patients. Black and Brown individuals often have unique blood types that are more prevalent within their communities. Blood shortages can highlight the need for increased representation in the donor pool from these communities.</a:t>
            </a:r>
          </a:p>
          <a:p>
            <a:pPr algn="l">
              <a:lnSpc>
                <a:spcPct val="120000"/>
              </a:lnSpc>
              <a:buFont typeface="+mj-lt"/>
              <a:buAutoNum type="arabicPeriod"/>
            </a:pPr>
            <a:r>
              <a:rPr lang="en-US" sz="6600" b="1" i="0" dirty="0">
                <a:solidFill>
                  <a:srgbClr val="FF0000"/>
                </a:solidFill>
                <a:effectLst/>
                <a:latin typeface="+mj-lt"/>
              </a:rPr>
              <a:t>Health Awareness</a:t>
            </a:r>
            <a:r>
              <a:rPr lang="en-US" sz="6600" b="0" i="0" dirty="0">
                <a:solidFill>
                  <a:srgbClr val="FF0000"/>
                </a:solidFill>
                <a:effectLst/>
                <a:latin typeface="+mj-lt"/>
              </a:rPr>
              <a:t>: </a:t>
            </a:r>
            <a:r>
              <a:rPr lang="en-US" sz="6600" b="0" i="0" dirty="0">
                <a:effectLst/>
                <a:latin typeface="+mj-lt"/>
              </a:rPr>
              <a:t>Blood shortages can underscore the importance of health awareness and education within Black and Brown communities. Increased education about blood donation, health conditions, and the impact of blood shortages can empower youth to become advocates for their own health and that of their communities.</a:t>
            </a:r>
          </a:p>
          <a:p>
            <a:pPr algn="l">
              <a:lnSpc>
                <a:spcPct val="120000"/>
              </a:lnSpc>
              <a:buFont typeface="+mj-lt"/>
              <a:buAutoNum type="arabicPeriod"/>
            </a:pPr>
            <a:r>
              <a:rPr lang="en-US" sz="6600" b="1" i="0" dirty="0">
                <a:solidFill>
                  <a:srgbClr val="FF0000"/>
                </a:solidFill>
                <a:effectLst/>
                <a:latin typeface="+mj-lt"/>
              </a:rPr>
              <a:t>Advocacy for Equity</a:t>
            </a:r>
            <a:r>
              <a:rPr lang="en-US" sz="6600" b="0" i="0" dirty="0">
                <a:solidFill>
                  <a:srgbClr val="FF0000"/>
                </a:solidFill>
                <a:effectLst/>
                <a:latin typeface="+mj-lt"/>
              </a:rPr>
              <a:t>: </a:t>
            </a:r>
            <a:r>
              <a:rPr lang="en-US" sz="6600" b="0" i="0" dirty="0">
                <a:effectLst/>
                <a:latin typeface="+mj-lt"/>
              </a:rPr>
              <a:t>Blood shortages can spark conversations about healthcare disparities and systemic inequalities that affect Black and Brown communities. These discussions can lead to advocacy efforts aimed at improving healthcare access and equity for youth and their families.</a:t>
            </a:r>
          </a:p>
          <a:p>
            <a:pPr marL="457200" indent="-457200" algn="ctr">
              <a:lnSpc>
                <a:spcPct val="120000"/>
              </a:lnSpc>
              <a:buAutoNum type="arabicPeriod"/>
            </a:pPr>
            <a:endParaRPr lang="en-US" dirty="0">
              <a:latin typeface="+mj-lt"/>
            </a:endParaRPr>
          </a:p>
        </p:txBody>
      </p:sp>
    </p:spTree>
    <p:extLst>
      <p:ext uri="{BB962C8B-B14F-4D97-AF65-F5344CB8AC3E}">
        <p14:creationId xmlns:p14="http://schemas.microsoft.com/office/powerpoint/2010/main" val="3939803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B7931-D336-0D03-25F1-999B17796650}"/>
              </a:ext>
            </a:extLst>
          </p:cNvPr>
          <p:cNvSpPr>
            <a:spLocks noGrp="1"/>
          </p:cNvSpPr>
          <p:nvPr>
            <p:ph type="title"/>
          </p:nvPr>
        </p:nvSpPr>
        <p:spPr>
          <a:xfrm>
            <a:off x="7913152" y="571500"/>
            <a:ext cx="3657600" cy="2197100"/>
          </a:xfrm>
        </p:spPr>
        <p:txBody>
          <a:bodyPr anchor="b">
            <a:normAutofit/>
          </a:bodyPr>
          <a:lstStyle/>
          <a:p>
            <a:r>
              <a:rPr lang="en-US" dirty="0" err="1"/>
              <a:t>Versiti’s</a:t>
            </a:r>
            <a:r>
              <a:rPr lang="en-US" dirty="0"/>
              <a:t> requirement </a:t>
            </a:r>
          </a:p>
        </p:txBody>
      </p:sp>
      <p:pic>
        <p:nvPicPr>
          <p:cNvPr id="6" name="Picture Placeholder 5" descr="A cartoon character holding a clipboard with a thumbs up&#10;&#10;Description automatically generated">
            <a:extLst>
              <a:ext uri="{FF2B5EF4-FFF2-40B4-BE49-F238E27FC236}">
                <a16:creationId xmlns:a16="http://schemas.microsoft.com/office/drawing/2014/main" id="{A292CA68-EE6B-5C58-3E1B-93A25AF9F8B2}"/>
              </a:ext>
            </a:extLst>
          </p:cNvPr>
          <p:cNvPicPr>
            <a:picLocks noGrp="1" noChangeAspect="1"/>
          </p:cNvPicPr>
          <p:nvPr>
            <p:ph idx="1"/>
          </p:nvPr>
        </p:nvPicPr>
        <p:blipFill>
          <a:blip r:embed="rId2"/>
          <a:stretch>
            <a:fillRect/>
          </a:stretch>
        </p:blipFill>
        <p:spPr>
          <a:xfrm>
            <a:off x="1366157" y="571500"/>
            <a:ext cx="4572000" cy="5715000"/>
          </a:xfrm>
          <a:noFill/>
        </p:spPr>
      </p:pic>
      <p:sp>
        <p:nvSpPr>
          <p:cNvPr id="4" name="Text Placeholder 3">
            <a:extLst>
              <a:ext uri="{FF2B5EF4-FFF2-40B4-BE49-F238E27FC236}">
                <a16:creationId xmlns:a16="http://schemas.microsoft.com/office/drawing/2014/main" id="{46C0AA1C-A71D-27EA-9614-A25800BF159A}"/>
              </a:ext>
            </a:extLst>
          </p:cNvPr>
          <p:cNvSpPr>
            <a:spLocks noGrp="1"/>
          </p:cNvSpPr>
          <p:nvPr>
            <p:ph type="body" sz="half" idx="2"/>
          </p:nvPr>
        </p:nvSpPr>
        <p:spPr>
          <a:xfrm>
            <a:off x="7913152" y="2995012"/>
            <a:ext cx="3657600" cy="2285950"/>
          </a:xfrm>
        </p:spPr>
        <p:txBody>
          <a:bodyPr>
            <a:normAutofit/>
          </a:bodyPr>
          <a:lstStyle/>
          <a:p>
            <a:pPr algn="ctr"/>
            <a:r>
              <a:rPr lang="en-US" sz="2000" b="0" i="0" dirty="0">
                <a:effectLst/>
                <a:latin typeface="+mj-lt"/>
              </a:rPr>
              <a:t>A minimum of 25 donors is needed to host a blood drive. </a:t>
            </a:r>
            <a:endParaRPr lang="en-US" sz="2000" dirty="0">
              <a:latin typeface="+mj-lt"/>
            </a:endParaRPr>
          </a:p>
        </p:txBody>
      </p:sp>
    </p:spTree>
    <p:extLst>
      <p:ext uri="{BB962C8B-B14F-4D97-AF65-F5344CB8AC3E}">
        <p14:creationId xmlns:p14="http://schemas.microsoft.com/office/powerpoint/2010/main" val="241064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E3B9-38A9-E0E0-A94A-78157FA1FCFC}"/>
              </a:ext>
            </a:extLst>
          </p:cNvPr>
          <p:cNvSpPr>
            <a:spLocks noGrp="1"/>
          </p:cNvSpPr>
          <p:nvPr>
            <p:ph type="title"/>
          </p:nvPr>
        </p:nvSpPr>
        <p:spPr/>
        <p:txBody>
          <a:bodyPr/>
          <a:lstStyle/>
          <a:p>
            <a:r>
              <a:rPr lang="en-US" dirty="0"/>
              <a:t>Statistics</a:t>
            </a:r>
          </a:p>
        </p:txBody>
      </p:sp>
      <p:pic>
        <p:nvPicPr>
          <p:cNvPr id="1026" name="Picture 2" descr="1in3SickleCell_1">
            <a:extLst>
              <a:ext uri="{FF2B5EF4-FFF2-40B4-BE49-F238E27FC236}">
                <a16:creationId xmlns:a16="http://schemas.microsoft.com/office/drawing/2014/main" id="{607943E7-E6C5-CD86-14BB-A06641CECF4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648025"/>
            <a:ext cx="5323413" cy="2995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TATSGUIDEEvery2Seconds_1">
            <a:extLst>
              <a:ext uri="{FF2B5EF4-FFF2-40B4-BE49-F238E27FC236}">
                <a16:creationId xmlns:a16="http://schemas.microsoft.com/office/drawing/2014/main" id="{768D34BC-3AE0-B09E-E688-D1D9DBAA6D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587" y="2321959"/>
            <a:ext cx="3934094" cy="22140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TATSGUIDE25PercentCancer3_1">
            <a:extLst>
              <a:ext uri="{FF2B5EF4-FFF2-40B4-BE49-F238E27FC236}">
                <a16:creationId xmlns:a16="http://schemas.microsoft.com/office/drawing/2014/main" id="{2165CB90-44A5-0799-C279-11B0F74C4B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977" y="3513009"/>
            <a:ext cx="4792109" cy="253847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E1BB69B-EB09-89C9-180E-1EAD54CA436C}"/>
              </a:ext>
            </a:extLst>
          </p:cNvPr>
          <p:cNvSpPr txBox="1"/>
          <p:nvPr/>
        </p:nvSpPr>
        <p:spPr>
          <a:xfrm>
            <a:off x="438257" y="6243467"/>
            <a:ext cx="4998720" cy="461665"/>
          </a:xfrm>
          <a:prstGeom prst="rect">
            <a:avLst/>
          </a:prstGeom>
          <a:noFill/>
        </p:spPr>
        <p:txBody>
          <a:bodyPr wrap="square">
            <a:spAutoFit/>
          </a:bodyPr>
          <a:lstStyle/>
          <a:p>
            <a:r>
              <a:rPr lang="en-US" sz="1200" dirty="0">
                <a:hlinkClick r:id="rId5"/>
              </a:rPr>
              <a:t>U.S. Blood Donation Statistics and Public Messaging Guide - America's Blood Centers (americasblood.org)</a:t>
            </a:r>
            <a:endParaRPr lang="en-US" sz="1200" dirty="0"/>
          </a:p>
        </p:txBody>
      </p:sp>
    </p:spTree>
    <p:extLst>
      <p:ext uri="{BB962C8B-B14F-4D97-AF65-F5344CB8AC3E}">
        <p14:creationId xmlns:p14="http://schemas.microsoft.com/office/powerpoint/2010/main" val="360929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340</TotalTime>
  <Words>917</Words>
  <Application>Microsoft Office PowerPoint</Application>
  <PresentationFormat>Widescreen</PresentationFormat>
  <Paragraphs>35</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Bariol</vt:lpstr>
      <vt:lpstr>Open Sans</vt:lpstr>
      <vt:lpstr>Diamond Grid 16x9</vt:lpstr>
      <vt:lpstr>Alternatives blood drive</vt:lpstr>
      <vt:lpstr>WHO IS VERSITI?</vt:lpstr>
      <vt:lpstr>Versiti Blood Center of Illinois  Founded in 1943  Based in Aurora, Versiti Blood Center of Illinois serves 63 hospitals in a 12-county area in Chicagoland and Northwest Indiana, collecting more than 155,000 units of blood annually. </vt:lpstr>
      <vt:lpstr>Objectives</vt:lpstr>
      <vt:lpstr>Why?</vt:lpstr>
      <vt:lpstr>Why? It impacts our youth! </vt:lpstr>
      <vt:lpstr>Why? It impacts our youth! </vt:lpstr>
      <vt:lpstr>Versiti’s requirement </vt:lpstr>
      <vt:lpstr>Statistics</vt:lpstr>
      <vt:lpstr>Statistics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Alternatives blood drive</dc:title>
  <dc:creator>Angela Davis</dc:creator>
  <cp:lastModifiedBy>Angela Nelson</cp:lastModifiedBy>
  <cp:revision>3</cp:revision>
  <dcterms:created xsi:type="dcterms:W3CDTF">2023-08-22T03:18:53Z</dcterms:created>
  <dcterms:modified xsi:type="dcterms:W3CDTF">2023-12-22T15:26:06Z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